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1" r:id="rId3"/>
    <p:sldId id="291" r:id="rId4"/>
    <p:sldId id="292" r:id="rId5"/>
    <p:sldId id="293" r:id="rId6"/>
    <p:sldId id="294" r:id="rId7"/>
    <p:sldId id="295" r:id="rId8"/>
    <p:sldId id="269" r:id="rId9"/>
    <p:sldId id="271" r:id="rId10"/>
    <p:sldId id="296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7" r:id="rId27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9087" autoAdjust="0"/>
  </p:normalViewPr>
  <p:slideViewPr>
    <p:cSldViewPr snapToGrid="0" snapToObjects="1">
      <p:cViewPr>
        <p:scale>
          <a:sx n="66" d="100"/>
          <a:sy n="66" d="100"/>
        </p:scale>
        <p:origin x="-876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F3901-A299-4841-9993-D206E863AED9}" type="datetimeFigureOut">
              <a:rPr lang="ar-SA" smtClean="0"/>
              <a:t>20/02/38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971C26-88C7-46C8-AB09-7A4DE95EEF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49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11/20/2016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F6A1CC-7C3F-4FE8-A0F7-580D817D70D9}" type="slidenum">
              <a:rPr lang="en-US" sz="1200"/>
              <a:pPr eaLnBrk="1" hangingPunct="1"/>
              <a:t>20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933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916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277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777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610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96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517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801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B5C1-1DD9-4C4E-A797-F47C4FFA6F39}" type="datetime1">
              <a:rPr lang="en-US" smtClean="0"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8A197-B9BF-462B-874A-3FE4E5BCEB81}" type="datetime1">
              <a:rPr lang="en-US" smtClean="0"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2B73-BFB1-4248-A3E5-A979F4EDAA82}" type="datetime1">
              <a:rPr lang="en-US" smtClean="0"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22B-EC46-4491-BD5C-1C646F720807}" type="datetime1">
              <a:rPr lang="en-US" smtClean="0"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B1CF-5654-4449-8489-A5ED2918F011}" type="datetime1">
              <a:rPr lang="en-US" smtClean="0"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4F73-A793-46D5-B77C-7BD90DA27C32}" type="datetime1">
              <a:rPr lang="en-US" smtClean="0"/>
              <a:t>11/20/2016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C7B8-3FF8-4738-94FC-2565D2F7A104}" type="datetime1">
              <a:rPr lang="en-US" smtClean="0"/>
              <a:t>11/20/2016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5FC3-2D8B-4FAD-A2C9-674BB010988C}" type="datetime1">
              <a:rPr lang="en-US" smtClean="0"/>
              <a:t>11/20/2016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DE24-FE10-4BAF-8C25-7FFFFF44A4B5}" type="datetime1">
              <a:rPr lang="en-US" smtClean="0"/>
              <a:t>11/20/2016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9E85-6A63-45CD-BF81-937CAE20C8CE}" type="datetime1">
              <a:rPr lang="en-US" smtClean="0"/>
              <a:t>11/20/2016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B0C8-2DB1-446F-8968-CC43A406FFDF}" type="datetime1">
              <a:rPr lang="en-US" smtClean="0"/>
              <a:t>11/20/2016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E51D-4010-45C2-B02B-1AACE1EA9E22}" type="datetime1">
              <a:rPr lang="en-US" smtClean="0"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.sa/imgres?imgurl=http://www.techsvg.com/pic/about-biometrics.jpg&amp;imgrefurl=http://www.techsvg.com/about-biometrics.html&amp;usg=__EdAPNuzn0QYOMcsHVXTjQOC8O50=&amp;h=180&amp;w=200&amp;sz=11&amp;hl=ar&amp;start=10&amp;zoom=1&amp;um=1&amp;itbs=1&amp;tbnid=VuIh2XISFA4QJM:&amp;tbnh=94&amp;tbnw=104&amp;prev=/images?q=biometrics&amp;um=1&amp;hl=ar&amp;safe=active&amp;sa=N&amp;tbs=isch: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Chapter 5: Crime</a:t>
            </a:r>
            <a:endParaRPr lang="en-US" dirty="0"/>
          </a:p>
          <a:p>
            <a:r>
              <a:rPr lang="en-US" dirty="0" smtClean="0"/>
              <a:t>Lecturer: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Activity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Q1) List three phases of hacking 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Q2) Define the </a:t>
            </a:r>
            <a:r>
              <a:rPr lang="en-US" b="1" dirty="0" err="1" smtClean="0">
                <a:solidFill>
                  <a:srgbClr val="2E87C5"/>
                </a:solidFill>
              </a:rPr>
              <a:t>hacktivism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Q3) choose the correct answer: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u="sng" dirty="0" smtClean="0"/>
              <a:t>1- </a:t>
            </a:r>
            <a:r>
              <a:rPr lang="en-US" sz="2700" i="1" u="sng" dirty="0">
                <a:solidFill>
                  <a:srgbClr val="000000"/>
                </a:solidFill>
              </a:rPr>
              <a:t>passwords stealing using "social </a:t>
            </a:r>
            <a:r>
              <a:rPr lang="en-US" sz="2700" i="1" u="sng" dirty="0" smtClean="0">
                <a:solidFill>
                  <a:srgbClr val="000000"/>
                </a:solidFill>
              </a:rPr>
              <a:t>engineering“ in 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700" i="1" dirty="0" smtClean="0">
                <a:solidFill>
                  <a:srgbClr val="000000"/>
                </a:solidFill>
              </a:rPr>
              <a:t>(phase1 , phase2 , phase3)</a:t>
            </a:r>
            <a:endParaRPr lang="en-US" sz="2700" i="1" dirty="0">
              <a:solidFill>
                <a:srgbClr val="000000"/>
              </a:solidFill>
            </a:endParaRPr>
          </a:p>
          <a:p>
            <a:pPr marL="0" lvl="1" indent="0">
              <a:spcBef>
                <a:spcPts val="1000"/>
              </a:spcBef>
              <a:buNone/>
            </a:pPr>
            <a:r>
              <a:rPr lang="en-US" sz="2700" i="1" u="sng" dirty="0">
                <a:solidFill>
                  <a:srgbClr val="000000"/>
                </a:solidFill>
              </a:rPr>
              <a:t>2- A creative programmer who wrote very elegant or clever programs in 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(</a:t>
            </a:r>
            <a:r>
              <a:rPr lang="en-US" sz="2700" i="1" dirty="0">
                <a:solidFill>
                  <a:srgbClr val="000000"/>
                </a:solidFill>
              </a:rPr>
              <a:t>phase 1, phase2 ,phase3)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566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idx="1"/>
          </p:nvPr>
        </p:nvSpPr>
        <p:spPr>
          <a:xfrm>
            <a:off x="986972" y="1747514"/>
            <a:ext cx="8150134" cy="4937760"/>
          </a:xfrm>
        </p:spPr>
        <p:txBody>
          <a:bodyPr lIns="0" tIns="0" rIns="0" bIns="0"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b="1" dirty="0" smtClean="0">
                <a:solidFill>
                  <a:srgbClr val="2E87C5"/>
                </a:solidFill>
              </a:rPr>
              <a:t>The Computer Fraud and Abuse Act (CFAA) 1986.</a:t>
            </a:r>
            <a:endParaRPr lang="en-US" b="1" dirty="0" smtClean="0">
              <a:solidFill>
                <a:srgbClr val="2E87C5"/>
              </a:solidFill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700" dirty="0" smtClean="0">
                <a:solidFill>
                  <a:srgbClr val="000000"/>
                </a:solidFill>
              </a:rPr>
              <a:t>CFAA areas :</a:t>
            </a:r>
            <a:endParaRPr lang="en-US" dirty="0" smtClean="0"/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300" dirty="0" smtClean="0">
                <a:solidFill>
                  <a:srgbClr val="000000"/>
                </a:solidFill>
              </a:rPr>
              <a:t>Governments </a:t>
            </a:r>
            <a:r>
              <a:rPr lang="en-US" sz="2300" dirty="0" err="1" smtClean="0">
                <a:solidFill>
                  <a:srgbClr val="000000"/>
                </a:solidFill>
              </a:rPr>
              <a:t>compters</a:t>
            </a:r>
            <a:endParaRPr lang="en-US" dirty="0" smtClean="0"/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300" dirty="0" smtClean="0">
                <a:solidFill>
                  <a:srgbClr val="000000"/>
                </a:solidFill>
              </a:rPr>
              <a:t>financial systems</a:t>
            </a:r>
            <a:endParaRPr lang="en-US" dirty="0" smtClean="0"/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300" dirty="0" smtClean="0">
                <a:solidFill>
                  <a:srgbClr val="000000"/>
                </a:solidFill>
              </a:rPr>
              <a:t>medical systems</a:t>
            </a:r>
            <a:endParaRPr lang="en-US" dirty="0" smtClean="0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700" dirty="0" smtClean="0">
                <a:solidFill>
                  <a:srgbClr val="000000"/>
                </a:solidFill>
              </a:rPr>
              <a:t> CFAA covers : </a:t>
            </a:r>
            <a:endParaRPr lang="en-US" dirty="0" smtClean="0"/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300" dirty="0" smtClean="0">
                <a:solidFill>
                  <a:srgbClr val="000000"/>
                </a:solidFill>
              </a:rPr>
              <a:t>denial-of- service attacks</a:t>
            </a:r>
            <a:endParaRPr lang="en-US" dirty="0" smtClean="0"/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300" dirty="0" smtClean="0">
                <a:solidFill>
                  <a:srgbClr val="000000"/>
                </a:solidFill>
              </a:rPr>
              <a:t>launching of computer viruses and other malicious programs.</a:t>
            </a:r>
            <a:endParaRPr lang="en-US" dirty="0" smtClean="0"/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700" dirty="0" smtClean="0">
              <a:solidFill>
                <a:srgbClr val="000000"/>
              </a:solidFill>
            </a:endParaRPr>
          </a:p>
        </p:txBody>
      </p:sp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986972" y="709743"/>
            <a:ext cx="8150134" cy="822960"/>
          </a:xfrm>
        </p:spPr>
        <p:txBody>
          <a:bodyPr lIns="0" tIns="0" rIns="0" bIns="0" anchor="t"/>
          <a:lstStyle/>
          <a:p>
            <a:pPr eaLnBrk="1" fontAlgn="auto" hangingPunct="1">
              <a:lnSpc>
                <a:spcPct val="95000"/>
              </a:lnSpc>
              <a:spcAft>
                <a:spcPts val="0"/>
              </a:spcAft>
              <a:defRPr/>
            </a:pPr>
            <a:r>
              <a:rPr lang="en-US" sz="4300" b="1" dirty="0">
                <a:solidFill>
                  <a:srgbClr val="2E87C5"/>
                </a:solidFill>
              </a:rPr>
              <a:t>The Law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3549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xfrm>
            <a:off x="1429294" y="1805577"/>
            <a:ext cx="8700825" cy="4937760"/>
          </a:xfrm>
        </p:spPr>
        <p:txBody>
          <a:bodyPr lIns="0" tIns="0" rIns="0" bIns="0"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b="1" dirty="0" smtClean="0">
                <a:solidFill>
                  <a:srgbClr val="2E87C5"/>
                </a:solidFill>
              </a:rPr>
              <a:t>USA PATRIOT Act :</a:t>
            </a:r>
            <a:endParaRPr lang="en-US" b="1" dirty="0" smtClean="0">
              <a:solidFill>
                <a:srgbClr val="2E87C5"/>
              </a:solidFill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700" dirty="0" smtClean="0">
                <a:solidFill>
                  <a:srgbClr val="000000"/>
                </a:solidFill>
              </a:rPr>
              <a:t>includes CFAA and expanded definition of the loss to cover the cost of responding to hacking attack, assessing the damage, and restoring the system.</a:t>
            </a:r>
            <a:endParaRPr lang="en-US" dirty="0" smtClean="0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700" dirty="0" smtClean="0">
                <a:solidFill>
                  <a:srgbClr val="000000"/>
                </a:solidFill>
              </a:rPr>
              <a:t>It also raised the penalty from 5 to 10 years with monitoring online activity without court order.</a:t>
            </a:r>
          </a:p>
        </p:txBody>
      </p:sp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1429294" y="680720"/>
            <a:ext cx="6539049" cy="822960"/>
          </a:xfrm>
        </p:spPr>
        <p:txBody>
          <a:bodyPr lIns="0" tIns="0" rIns="0" bIns="0" anchor="t"/>
          <a:lstStyle/>
          <a:p>
            <a:pPr eaLnBrk="1" fontAlgn="auto" hangingPunct="1">
              <a:lnSpc>
                <a:spcPct val="95000"/>
              </a:lnSpc>
              <a:spcAft>
                <a:spcPts val="0"/>
              </a:spcAft>
              <a:defRPr/>
            </a:pPr>
            <a:r>
              <a:rPr lang="en-US" sz="4300" b="1" dirty="0">
                <a:solidFill>
                  <a:srgbClr val="2E87C5"/>
                </a:solidFill>
              </a:rPr>
              <a:t>The Law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088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1"/>
          </p:nvPr>
        </p:nvSpPr>
        <p:spPr>
          <a:xfrm>
            <a:off x="986972" y="1499413"/>
            <a:ext cx="8382363" cy="4937760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  <a:buFont typeface="Wingdings" pitchFamily="2" charset="2"/>
              <a:buChar char="v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Identity theft describes various crimes in which a criminal (or large well-organized criminal group) uses identity of unknowing innocent person.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dirty="0" smtClean="0"/>
          </a:p>
          <a:p>
            <a:pPr>
              <a:lnSpc>
                <a:spcPct val="95000"/>
              </a:lnSpc>
              <a:spcBef>
                <a:spcPct val="0"/>
              </a:spcBef>
              <a:buFont typeface="Wingdings" pitchFamily="2" charset="2"/>
              <a:buChar char="v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the criminals can:</a:t>
            </a:r>
            <a:endParaRPr lang="en-US" dirty="0" smtClean="0"/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use credit-cards numbers to buy expensive items.</a:t>
            </a:r>
            <a:endParaRPr lang="en-US" dirty="0" smtClean="0"/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sell the number to others who can use them</a:t>
            </a:r>
            <a:endParaRPr lang="en-US" dirty="0" smtClean="0"/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use other info like SSN for opening accounts ...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etc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dirty="0" smtClean="0"/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300" i="1" dirty="0" smtClean="0">
                <a:solidFill>
                  <a:srgbClr val="000000"/>
                </a:solidFill>
                <a:latin typeface="Arial" charset="0"/>
              </a:rPr>
              <a:t>an executive in security company says: "there is a thriving underground economy </a:t>
            </a:r>
            <a:r>
              <a:rPr lang="en-US" sz="2300" i="1" dirty="0" err="1" smtClean="0">
                <a:solidFill>
                  <a:srgbClr val="000000"/>
                </a:solidFill>
                <a:latin typeface="Arial" charset="0"/>
              </a:rPr>
              <a:t>thats</a:t>
            </a:r>
            <a:r>
              <a:rPr lang="en-US" sz="2300" i="1" dirty="0" smtClean="0">
                <a:solidFill>
                  <a:srgbClr val="000000"/>
                </a:solidFill>
                <a:latin typeface="Arial" charset="0"/>
              </a:rPr>
              <a:t> trading stolen information .. that will lead to identity theft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"</a:t>
            </a:r>
          </a:p>
        </p:txBody>
      </p:sp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986973" y="676453"/>
            <a:ext cx="9063682" cy="822960"/>
          </a:xfrm>
        </p:spPr>
        <p:txBody>
          <a:bodyPr lIns="0" tIns="0" rIns="0" bIns="0" anchor="t">
            <a:normAutofit/>
          </a:bodyPr>
          <a:lstStyle/>
          <a:p>
            <a:pPr eaLnBrk="1" fontAlgn="auto" hangingPunct="1">
              <a:lnSpc>
                <a:spcPct val="95000"/>
              </a:lnSpc>
              <a:spcAft>
                <a:spcPts val="0"/>
              </a:spcAft>
              <a:defRPr/>
            </a:pPr>
            <a:r>
              <a:rPr lang="en-US" sz="4300" b="1" dirty="0">
                <a:solidFill>
                  <a:srgbClr val="2E87C5"/>
                </a:solidFill>
              </a:rPr>
              <a:t>Identity Theft and Credit-Card Fraud</a:t>
            </a:r>
          </a:p>
        </p:txBody>
      </p:sp>
      <p:sp>
        <p:nvSpPr>
          <p:cNvPr id="24580" name="AutoShape 5" descr="data:image/jpg;base64,/9j/4AAQSkZJRgABAQAAAQABAAD/2wCEAAkGBhIQERMUEhIWFBQTFxcXFBcYFRcdGRoWGBUVFBcVGBUXHSYfFxkkHBQUHy8gIycpLC0sFR4xNTAqOCYsLCkBCQoKDgwOGg8PGiolHx0sLCkpKSksKS0pKSwsLCwtKSwpLykpLCwvKSksKSkpNTUpNSkpLCwsLCksLSwpKSksKf/AABEIAF4AaAMBIgACEQEDEQH/xAAbAAACAgMBAAAAAAAAAAAAAAAEBQMGAAIHAf/EADQQAAEDAgQEBAQFBQEAAAAAAAEAAgMEEQUSITFBUWFxBhMigTKRodFiscHh8AcUI0JSQ//EABoBAAMBAQEBAAAAAAAAAAAAAAEDBAUCAAb/xAAlEQACAgEEAQUAAwAAAAAAAAAAAQIRAwQSIVExE0FhgdEFIpH/2gAMAwEAAhEDEQA/AO3gleSyhouVkkgaLlVzF8VJ0CKPEmJ4trYFUnxVjjY2FoN3nfoivEGIinjzFwLzsLrluL4zmJJNyUJOhmOG5hDcQzEjirnh4ZFFlBGc2Ljz6dguV01US8Ec1eqKszWJ4qWU6LvToeAglM8OgA9ZGg26lKKUZiAOKYz1gsGjYJce2CXSCKmqzbocC6HZJcoyCO/ZBuwpUexQZtAE2pImRa7u5227fdAeeW6AWCGlrvZeTUQNOQ6qcUvvqsVfNSsXLm2FQRcMWxm+jVXMTxERRl7j26lQ1WIMY0ucSueeIfERlcdfTwHJaTdGfCO5mmM4wXuJcd1WKiTOVpWVefRbUsCmnI1MOMMoqVWijYRGDyKAwigLiNFYaqkyx9lK580PyR4DMNqQGk39XBb+YS7dJopSALc01wqJ0rg0DXieQ5ldeeETLjka0tOT7akogVAGltFNKWxtytPc8zzS1x1XnwBckszwdtEI6f8A6F+qyR9gUFLIUqUhkYk001liAleViXYyhF4o8T+a7K3Rjfr1VOqqouKklaXGwuSeA3+SY0Hgqum1jo53A8fKeB8yAFqyshxRj7iqGNPsKw4uITCD+ntczWSnLB+J0Y+ma6f4fhXlfHYe4/RSZFPpmnHJiiqUl/pPhtCGAaJg+nDmkHivYnNOxB9wio4rqemjhyT5KzBhz/MMdrk/D25qz0kbKdmRurjq53EnpyA5KGqq2s0ykcC62na/JC/3Pv8Amm7tpNtth7pLm5UUhQ39zyUctQluQxQZtI5CyrHTod81zYakrjyd+Dx5914rBhmDhgzPHq4DksTFAW5l/ozSUzf8ccULbf6ta366ILEfH1LH/wClzyH3XGKvGJZD6nH5oJziVovJ0Zah2dIxP+otO7ZhP86qsVvitj9oj8x9lW3EDc2ReC4XJWSZIhZrfjkIOVo7DcngPyAJHDyPsohpZTVpcd+wxopnVD8rGdXEnRo5k/wlWVr2xMyNc483Em59tQB0WQYQIGBjPSN7u3ef+iRpflwA2QlRTuafVcJGTI/BRiwKPkikmsdTcKAOLdtRy5dvsisl1o+ADjopXZUkkQ+b0WrpFrO8BJpsSJcQEErC3QyqKsNTDweQ+RznDUfD0/dVguJTbAsQMLuhTYqhMuS8yuWIR1WHC4WJtC0jnkNE52w058Pmgaip1LW+o7enX6p0aB2b/M7NHs0bN6B9tvyKsNH4QMrcwkhjbbjKGaW29I2Rk2bOl0ujUPU3X8v8/bKngnhSaqlDXHywdXcXBo3P6dyuqUdDDSxNihYA1u3HXi5x4uPNVnw8GUkkjQQQ+wzgkglpIFi7XLqVY2yg/wCw9yub2h1eP+669iOaMk3OqXVsVwOmiYyy8iO/JAVMw4bJblZMsLl4QAY7IGqnA4qetqwLkkAKq4rO+U5YyWt4ut6j0AO3dCm3Q56b04ueThEeL4xbQXA4ute3cDX5AqKkPmHLa55t/VeVFObAZMtu5J6klRQyFmyrUYpUj5+eaUpWMnQlmhHupWKOHEwdHLZ8gGxuEt4+hsMyfDH1BWWZYrEniqtFiKRYoWWSnaDuFu7BQdYyB+E/oeHZGUWHg8U/ocGB4qv07MzBqcmCW6DoS4ZiMUDfInpWEPJD5HWzC9rEEjYDr7qLEMPLdaSV1RGBdxDSSzo4ge/sVd3+FopGWeLi3DcdQ7gVXHYW2lefJlmbff1AX75Rqlyxm7p9fCbclal7rzF/Px9V9lPqsXlboWv9mj8ydkOZ5Xi+Ww66/smdXPHG74C934joPqhnYk53IdAAB8kpwryHP/MpcYY/ZBSYC+UgvNhzdv7DgnbMMhjFmN7uO5/ZAw1R4rKvEyG6BLow82oyZnc3YNilGwb2VUqy2+iOxCuc+5KUSlMiidkL5ERTMJ6KOGG+6NYLJhzZPHHbqsW9MvUGjQ0+p2xqR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03836" y="-384334"/>
            <a:ext cx="1188720" cy="805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/>
          </a:p>
        </p:txBody>
      </p:sp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204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idx="1"/>
          </p:nvPr>
        </p:nvSpPr>
        <p:spPr>
          <a:xfrm>
            <a:off x="986971" y="1645920"/>
            <a:ext cx="9143147" cy="4937760"/>
          </a:xfrm>
        </p:spPr>
        <p:txBody>
          <a:bodyPr lIns="0" tIns="0" rIns="0" bIns="0"/>
          <a:lstStyle/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phishing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err="1" smtClean="0">
                <a:solidFill>
                  <a:srgbClr val="000000"/>
                </a:solidFill>
              </a:rPr>
              <a:t>vishing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pharming.</a:t>
            </a:r>
            <a:endParaRPr lang="en-US" dirty="0" smtClean="0"/>
          </a:p>
          <a:p>
            <a:pPr marL="857250" lvl="2" indent="-28575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 smtClean="0">
                <a:solidFill>
                  <a:srgbClr val="000000"/>
                </a:solidFill>
              </a:rPr>
              <a:t>pharming is harder to implement than phishing and </a:t>
            </a:r>
            <a:r>
              <a:rPr lang="en-US" sz="2700" dirty="0" err="1" smtClean="0">
                <a:solidFill>
                  <a:srgbClr val="000000"/>
                </a:solidFill>
              </a:rPr>
              <a:t>vishing</a:t>
            </a:r>
            <a:r>
              <a:rPr lang="en-US" sz="2700" dirty="0" smtClean="0">
                <a:solidFill>
                  <a:srgbClr val="000000"/>
                </a:solidFill>
              </a:rPr>
              <a:t> so it less common.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using job-hunting sites.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Trojan horse.</a:t>
            </a:r>
          </a:p>
        </p:txBody>
      </p:sp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986972" y="663390"/>
            <a:ext cx="8454934" cy="822960"/>
          </a:xfrm>
        </p:spPr>
        <p:txBody>
          <a:bodyPr lIns="0" tIns="0" rIns="0" bIns="0" anchor="t"/>
          <a:lstStyle/>
          <a:p>
            <a:pPr eaLnBrk="1" fontAlgn="auto" hangingPunct="1">
              <a:lnSpc>
                <a:spcPct val="95000"/>
              </a:lnSpc>
              <a:spcAft>
                <a:spcPts val="0"/>
              </a:spcAft>
              <a:defRPr/>
            </a:pPr>
            <a:r>
              <a:rPr lang="en-US" sz="4300" b="1" dirty="0">
                <a:solidFill>
                  <a:srgbClr val="2E87C5"/>
                </a:solidFill>
              </a:rPr>
              <a:t>Identity theft techniques: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5511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>
          <a:xfrm>
            <a:off x="1210855" y="2166144"/>
            <a:ext cx="11597640" cy="4937760"/>
          </a:xfrm>
        </p:spPr>
        <p:txBody>
          <a:bodyPr lIns="0" tIns="0" rIns="0" bIns="0"/>
          <a:lstStyle/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using software or websites that are able to specify the geographical location for suspicious websites.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some browsers will flag some safe or unsafe websites</a:t>
            </a:r>
            <a:endParaRPr lang="en-US" dirty="0" smtClean="0"/>
          </a:p>
          <a:p>
            <a:pPr marL="857250" lvl="2" indent="-28575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May cause some problems and financial loss</a:t>
            </a:r>
          </a:p>
          <a:p>
            <a:pPr marL="857250" lvl="2" indent="-28575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some authentication techniques used in banks and businesses.</a:t>
            </a:r>
          </a:p>
        </p:txBody>
      </p:sp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1310549" y="524301"/>
            <a:ext cx="11584304" cy="1060133"/>
          </a:xfrm>
        </p:spPr>
        <p:txBody>
          <a:bodyPr lIns="0" tIns="0" rIns="0" bIns="0" anchor="t">
            <a:normAutofit fontScale="90000"/>
          </a:bodyPr>
          <a:lstStyle/>
          <a:p>
            <a:pPr eaLnBrk="1" fontAlgn="auto" hangingPunct="1">
              <a:lnSpc>
                <a:spcPct val="95000"/>
              </a:lnSpc>
              <a:spcAft>
                <a:spcPts val="0"/>
              </a:spcAft>
              <a:defRPr/>
            </a:pPr>
            <a:r>
              <a:rPr lang="en-US" sz="4300" b="1" dirty="0">
                <a:solidFill>
                  <a:srgbClr val="2E87C5"/>
                </a:solidFill>
              </a:rPr>
              <a:t>Responses to Identity Theft:</a:t>
            </a:r>
            <a:r>
              <a:rPr lang="en-US" b="1" dirty="0">
                <a:solidFill>
                  <a:srgbClr val="2E87C5"/>
                </a:solidFill>
              </a:rPr>
              <a:t/>
            </a:r>
            <a:br>
              <a:rPr lang="en-US" b="1" dirty="0">
                <a:solidFill>
                  <a:srgbClr val="2E87C5"/>
                </a:solidFill>
              </a:rPr>
            </a:br>
            <a:r>
              <a:rPr lang="en-US" sz="3700" b="1" i="1" dirty="0">
                <a:solidFill>
                  <a:srgbClr val="2E87C5"/>
                </a:solidFill>
              </a:rPr>
              <a:t>Authenticating email and websites.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1277252" y="1616976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765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idx="1"/>
          </p:nvPr>
        </p:nvSpPr>
        <p:spPr>
          <a:xfrm>
            <a:off x="1168037" y="1772217"/>
            <a:ext cx="11597640" cy="4937760"/>
          </a:xfrm>
        </p:spPr>
        <p:txBody>
          <a:bodyPr lIns="0" tIns="0" rIns="0" bIns="0"/>
          <a:lstStyle/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Organizations and governments that collect and store personal information have an ethical responsibility to protect those data.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check-out software issue.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some protections tools (SW and HW):</a:t>
            </a:r>
            <a:endParaRPr lang="en-US" dirty="0" smtClean="0"/>
          </a:p>
          <a:p>
            <a:pPr marL="857250" lvl="2" indent="-28575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Good encryptions methods</a:t>
            </a:r>
            <a:endParaRPr lang="en-US" dirty="0" smtClean="0"/>
          </a:p>
          <a:p>
            <a:pPr marL="857250" lvl="2" indent="-28575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Training employees to be careful with data.</a:t>
            </a:r>
            <a:endParaRPr lang="en-US" dirty="0" smtClean="0"/>
          </a:p>
          <a:p>
            <a:pPr marL="857250" lvl="2" indent="-28575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tracking system for stolen laptops.</a:t>
            </a:r>
            <a:endParaRPr lang="en-US" dirty="0" smtClean="0"/>
          </a:p>
          <a:p>
            <a:pPr marL="857250" lvl="2" indent="-28575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fingerprint readers.</a:t>
            </a:r>
            <a:endParaRPr lang="en-US" dirty="0" smtClean="0"/>
          </a:p>
          <a:p>
            <a:pPr marL="857250" lvl="2" indent="-28575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Physical protections (cables, heavy furniture )</a:t>
            </a:r>
          </a:p>
        </p:txBody>
      </p:sp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1451420" y="570005"/>
            <a:ext cx="9103213" cy="901831"/>
          </a:xfrm>
        </p:spPr>
        <p:txBody>
          <a:bodyPr lIns="0" tIns="0" rIns="0" bIns="0" anchor="t">
            <a:normAutofit fontScale="90000"/>
          </a:bodyPr>
          <a:lstStyle/>
          <a:p>
            <a:pPr eaLnBrk="1" fontAlgn="auto" hangingPunct="1">
              <a:lnSpc>
                <a:spcPct val="95000"/>
              </a:lnSpc>
              <a:spcAft>
                <a:spcPts val="0"/>
              </a:spcAft>
              <a:defRPr/>
            </a:pPr>
            <a:r>
              <a:rPr lang="en-US" sz="3600" b="1" dirty="0">
                <a:solidFill>
                  <a:srgbClr val="2E87C5"/>
                </a:solidFill>
              </a:rPr>
              <a:t>Hacked and Stolen Business and Government Databases.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1451420" y="1471836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722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idx="1"/>
          </p:nvPr>
        </p:nvSpPr>
        <p:spPr>
          <a:xfrm>
            <a:off x="1080951" y="2057400"/>
            <a:ext cx="11597640" cy="4937760"/>
          </a:xfrm>
        </p:spPr>
        <p:txBody>
          <a:bodyPr lIns="0" tIns="0" rIns="0" bIns="0"/>
          <a:lstStyle/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passwords and other authentications tools may fail.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Biometrics are biological characteristics that are unique to an individual.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Biometrics examples!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Biometrics is rapidly developing industry with multi-million dollars.</a:t>
            </a:r>
          </a:p>
        </p:txBody>
      </p:sp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1080951" y="685800"/>
            <a:ext cx="11597640" cy="822960"/>
          </a:xfrm>
        </p:spPr>
        <p:txBody>
          <a:bodyPr lIns="0" tIns="0" rIns="0" bIns="0" anchor="t"/>
          <a:lstStyle/>
          <a:p>
            <a:pPr eaLnBrk="1" fontAlgn="auto" hangingPunct="1">
              <a:lnSpc>
                <a:spcPct val="95000"/>
              </a:lnSpc>
              <a:spcAft>
                <a:spcPts val="0"/>
              </a:spcAft>
              <a:defRPr/>
            </a:pPr>
            <a:r>
              <a:rPr lang="en-US" sz="4300" b="1" dirty="0">
                <a:solidFill>
                  <a:srgbClr val="2E87C5"/>
                </a:solidFill>
              </a:rPr>
              <a:t>Biometrics</a:t>
            </a:r>
          </a:p>
        </p:txBody>
      </p:sp>
      <p:pic>
        <p:nvPicPr>
          <p:cNvPr id="28676" name="Picture 5" descr="http://business.fullerton.edu/resources/biometrics/images/art_illu_biometric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812" y="4663440"/>
            <a:ext cx="32575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7" descr="Fujitsu biometric scan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691" y="4046220"/>
            <a:ext cx="4114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9356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idx="1"/>
          </p:nvPr>
        </p:nvSpPr>
        <p:spPr>
          <a:xfrm>
            <a:off x="986972" y="1645920"/>
            <a:ext cx="11597640" cy="4937760"/>
          </a:xfrm>
        </p:spPr>
        <p:txBody>
          <a:bodyPr lIns="0" tIns="0" rIns="0" bIns="0"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 smtClean="0">
                <a:solidFill>
                  <a:srgbClr val="000000"/>
                </a:solidFill>
              </a:rPr>
              <a:t>Three areas online: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Auction fraud.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Click fraud.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Stock fraud.</a:t>
            </a:r>
            <a:endParaRPr lang="en-US" dirty="0" smtClean="0"/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dirty="0" smtClean="0">
                <a:solidFill>
                  <a:srgbClr val="000000"/>
                </a:solidFill>
              </a:rPr>
              <a:t>Offline: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Digital forgery.</a:t>
            </a:r>
          </a:p>
        </p:txBody>
      </p:sp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986972" y="532764"/>
            <a:ext cx="11597640" cy="822960"/>
          </a:xfrm>
        </p:spPr>
        <p:txBody>
          <a:bodyPr lIns="0" tIns="0" rIns="0" bIns="0" anchor="t"/>
          <a:lstStyle/>
          <a:p>
            <a:pPr eaLnBrk="1" fontAlgn="auto" hangingPunct="1">
              <a:lnSpc>
                <a:spcPct val="95000"/>
              </a:lnSpc>
              <a:spcAft>
                <a:spcPts val="0"/>
              </a:spcAft>
              <a:defRPr/>
            </a:pPr>
            <a:r>
              <a:rPr lang="en-US" sz="4300" b="1" dirty="0">
                <a:solidFill>
                  <a:srgbClr val="2E87C5"/>
                </a:solidFill>
              </a:rPr>
              <a:t>Scams and Forgery: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669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1"/>
          </p:nvPr>
        </p:nvSpPr>
        <p:spPr>
          <a:xfrm>
            <a:off x="986972" y="1645920"/>
            <a:ext cx="10537371" cy="4937760"/>
          </a:xfrm>
        </p:spPr>
        <p:txBody>
          <a:bodyPr lIns="0" tIns="0" rIns="0" bIns="0">
            <a:normAutofit/>
          </a:bodyPr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b="1" dirty="0" smtClean="0">
                <a:solidFill>
                  <a:srgbClr val="000000"/>
                </a:solidFill>
              </a:rPr>
              <a:t>Problems</a:t>
            </a:r>
            <a:endParaRPr lang="en-US" b="1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i="1" dirty="0" smtClean="0">
                <a:solidFill>
                  <a:srgbClr val="000000"/>
                </a:solidFill>
              </a:rPr>
              <a:t>shill bidding.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i="1" dirty="0" smtClean="0">
                <a:solidFill>
                  <a:srgbClr val="000000"/>
                </a:solidFill>
              </a:rPr>
              <a:t>selling illegal items : drugs, guns, illegally copied software.. Etc.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Wingdings 3" pitchFamily="18" charset="2"/>
              <a:buNone/>
            </a:pPr>
            <a:r>
              <a:rPr lang="en-US" i="1" dirty="0" smtClean="0">
                <a:solidFill>
                  <a:srgbClr val="000000"/>
                </a:solidFill>
              </a:rPr>
              <a:t>The company’s reputation depends on customers confidence so </a:t>
            </a:r>
            <a:r>
              <a:rPr lang="en-US" b="1" i="1" dirty="0" smtClean="0">
                <a:solidFill>
                  <a:srgbClr val="000000"/>
                </a:solidFill>
              </a:rPr>
              <a:t>solutions might be</a:t>
            </a:r>
            <a:r>
              <a:rPr lang="en-US" i="1" dirty="0" smtClean="0">
                <a:solidFill>
                  <a:srgbClr val="000000"/>
                </a:solidFill>
              </a:rPr>
              <a:t>: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i="1" dirty="0" smtClean="0">
                <a:solidFill>
                  <a:srgbClr val="000000"/>
                </a:solidFill>
              </a:rPr>
              <a:t>Guide customers to be cautious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i="1" dirty="0" smtClean="0">
                <a:solidFill>
                  <a:srgbClr val="000000"/>
                </a:solidFill>
              </a:rPr>
              <a:t>Reviewing comments on the seller before buying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i="1" dirty="0" smtClean="0">
                <a:solidFill>
                  <a:srgbClr val="000000"/>
                </a:solidFill>
              </a:rPr>
              <a:t>Escrow service</a:t>
            </a:r>
            <a:r>
              <a:rPr lang="en-US" i="1" dirty="0" smtClean="0">
                <a:solidFill>
                  <a:srgbClr val="000000"/>
                </a:solidFill>
              </a:rPr>
              <a:t>.</a:t>
            </a:r>
            <a:r>
              <a:rPr lang="en-US" sz="3100" i="1" dirty="0" smtClean="0">
                <a:solidFill>
                  <a:srgbClr val="000000"/>
                </a:solidFill>
              </a:rPr>
              <a:t> </a:t>
            </a:r>
            <a:endParaRPr lang="en-US" dirty="0" smtClean="0"/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en-US" sz="2700" dirty="0" smtClean="0">
              <a:solidFill>
                <a:srgbClr val="000000"/>
              </a:solidFill>
            </a:endParaRPr>
          </a:p>
        </p:txBody>
      </p:sp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986972" y="545827"/>
            <a:ext cx="11597640" cy="822960"/>
          </a:xfrm>
        </p:spPr>
        <p:txBody>
          <a:bodyPr lIns="0" tIns="0" rIns="0" bIns="0" anchor="t"/>
          <a:lstStyle/>
          <a:p>
            <a:pPr eaLnBrk="1" fontAlgn="auto" hangingPunct="1">
              <a:lnSpc>
                <a:spcPct val="95000"/>
              </a:lnSpc>
              <a:spcAft>
                <a:spcPts val="0"/>
              </a:spcAft>
              <a:defRPr/>
            </a:pPr>
            <a:r>
              <a:rPr lang="en-US" sz="4300" b="1" dirty="0">
                <a:solidFill>
                  <a:srgbClr val="2E87C5"/>
                </a:solidFill>
              </a:rPr>
              <a:t>Auctions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259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Chapter Outline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Introduction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Hacking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Identity Theft and Credit Card Fraud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Scams and Forgery.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Crime Fighting versus Privacy and Civil Liberties.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Whose Laws Rule the Web?</a:t>
            </a:r>
            <a:endParaRPr lang="en-US" dirty="0"/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760" y="3070723"/>
            <a:ext cx="5166360" cy="2408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2E87C5"/>
                </a:solidFill>
              </a:rPr>
              <a:t>Click Fraud.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32772" name="Content Placeholder 1"/>
          <p:cNvSpPr>
            <a:spLocks noGrp="1"/>
          </p:cNvSpPr>
          <p:nvPr>
            <p:ph idx="1"/>
          </p:nvPr>
        </p:nvSpPr>
        <p:spPr>
          <a:xfrm>
            <a:off x="986972" y="1677331"/>
            <a:ext cx="6139542" cy="4526280"/>
          </a:xfrm>
        </p:spPr>
        <p:txBody>
          <a:bodyPr/>
          <a:lstStyle/>
          <a:p>
            <a:pPr eaLnBrk="1" hangingPunct="1"/>
            <a:r>
              <a:rPr lang="en-US" dirty="0" smtClean="0"/>
              <a:t>Click fraud includes the competitor (or the host) to click on the ad huge times to increase the cost of the ad for the advisor.</a:t>
            </a:r>
          </a:p>
          <a:p>
            <a:pPr eaLnBrk="1" hangingPunct="1"/>
            <a:r>
              <a:rPr lang="en-US" dirty="0" smtClean="0"/>
              <a:t>Responses.</a:t>
            </a:r>
          </a:p>
        </p:txBody>
      </p:sp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58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1"/>
          <p:cNvSpPr>
            <a:spLocks noGrp="1"/>
          </p:cNvSpPr>
          <p:nvPr>
            <p:ph idx="1"/>
          </p:nvPr>
        </p:nvSpPr>
        <p:spPr>
          <a:xfrm>
            <a:off x="986972" y="2082566"/>
            <a:ext cx="5834742" cy="4526280"/>
          </a:xfrm>
        </p:spPr>
        <p:txBody>
          <a:bodyPr/>
          <a:lstStyle/>
          <a:p>
            <a:pPr eaLnBrk="1" hangingPunct="1"/>
            <a:r>
              <a:rPr lang="en-US" dirty="0" smtClean="0"/>
              <a:t>Stock fraud includes passing rumors or posting a fake expert opinions to increase the demand on particular stock.</a:t>
            </a:r>
          </a:p>
          <a:p>
            <a:pPr eaLnBrk="1" hangingPunct="1"/>
            <a:r>
              <a:rPr lang="en-US" dirty="0" smtClean="0"/>
              <a:t>Much easier and efficient by using chat rooms or investment forum.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2E87C5"/>
                </a:solidFill>
              </a:rPr>
              <a:t>Stock Fraud</a:t>
            </a:r>
            <a:endParaRPr lang="en-US" b="1" dirty="0">
              <a:solidFill>
                <a:srgbClr val="2E87C5"/>
              </a:solidFill>
            </a:endParaRP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714" y="2249351"/>
            <a:ext cx="4572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3404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Offline fraud.</a:t>
            </a:r>
          </a:p>
          <a:p>
            <a:pPr eaLnBrk="1" hangingPunct="1"/>
            <a:r>
              <a:rPr lang="en-US" dirty="0" smtClean="0"/>
              <a:t>includes using advanced technologies (printers, scanners, copiers ..</a:t>
            </a:r>
            <a:r>
              <a:rPr lang="en-US" dirty="0" err="1" smtClean="0"/>
              <a:t>etc</a:t>
            </a:r>
            <a:r>
              <a:rPr lang="en-US" dirty="0" smtClean="0"/>
              <a:t>) to easily counterfeit currency, checks, passports, birth certificates … else?</a:t>
            </a:r>
          </a:p>
          <a:p>
            <a:pPr eaLnBrk="1" hangingPunct="1"/>
            <a:r>
              <a:rPr lang="en-US" dirty="0" smtClean="0"/>
              <a:t>U.S changed the production techniques of the currency using digital technologies.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2E87C5"/>
                </a:solidFill>
              </a:rPr>
              <a:t>Digital Forgery.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6143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Array of approaches:</a:t>
            </a:r>
          </a:p>
          <a:p>
            <a:pPr marL="952500" lvl="1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Technical tricks.</a:t>
            </a:r>
          </a:p>
          <a:p>
            <a:pPr marL="952500" lvl="1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Education.</a:t>
            </a:r>
          </a:p>
          <a:p>
            <a:pPr marL="952500" lvl="1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 business practices.</a:t>
            </a:r>
          </a:p>
          <a:p>
            <a:pPr marL="952500" lvl="1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Law.</a:t>
            </a:r>
          </a:p>
          <a:p>
            <a:pPr marL="666750" indent="-514350" eaLnBrk="1" hangingPunct="1">
              <a:defRPr/>
            </a:pPr>
            <a:r>
              <a:rPr lang="en-US" dirty="0" smtClean="0"/>
              <a:t>All these approaches still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adequate.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2E87C5"/>
                </a:solidFill>
              </a:rPr>
              <a:t>Defenses Against Digital Forgery.</a:t>
            </a:r>
            <a:endParaRPr lang="en-US" b="1" dirty="0">
              <a:solidFill>
                <a:srgbClr val="2E87C5"/>
              </a:solidFill>
            </a:endParaRPr>
          </a:p>
        </p:txBody>
      </p:sp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201" y="1690688"/>
            <a:ext cx="42862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206" y="4705895"/>
            <a:ext cx="4206240" cy="200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1121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2E87C5"/>
                </a:solidFill>
              </a:rPr>
              <a:t>Whose Laws Rule the Web? </a:t>
            </a:r>
            <a:endParaRPr lang="en-US" b="1" dirty="0">
              <a:solidFill>
                <a:srgbClr val="2E87C5"/>
              </a:solidFill>
            </a:endParaRPr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612" y="3776436"/>
            <a:ext cx="3840480" cy="1977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6972" y="1481614"/>
            <a:ext cx="8503920" cy="5856446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Some Issues:</a:t>
            </a:r>
          </a:p>
          <a:p>
            <a:pPr lvl="1" eaLnBrk="1" hangingPunct="1">
              <a:defRPr/>
            </a:pPr>
            <a:r>
              <a:rPr lang="en-US" dirty="0" smtClean="0"/>
              <a:t>When digital actions cross borders:</a:t>
            </a:r>
          </a:p>
          <a:p>
            <a:pPr lvl="2" eaLnBrk="1" hangingPunct="1">
              <a:defRPr/>
            </a:pPr>
            <a:r>
              <a:rPr lang="en-US" dirty="0" smtClean="0"/>
              <a:t>ILOVEYOU virus.</a:t>
            </a:r>
          </a:p>
          <a:p>
            <a:pPr eaLnBrk="1" hangingPunct="1">
              <a:defRPr/>
            </a:pPr>
            <a:r>
              <a:rPr lang="en-US" dirty="0" smtClean="0"/>
              <a:t>Some areas where national laws differ:</a:t>
            </a:r>
          </a:p>
          <a:p>
            <a:pPr lvl="1" eaLnBrk="1" hangingPunct="1">
              <a:defRPr/>
            </a:pPr>
            <a:r>
              <a:rPr lang="en-US" dirty="0" smtClean="0"/>
              <a:t>Content control (censorship)</a:t>
            </a:r>
          </a:p>
          <a:p>
            <a:pPr lvl="1" eaLnBrk="1" hangingPunct="1">
              <a:defRPr/>
            </a:pPr>
            <a:r>
              <a:rPr lang="en-US" dirty="0" smtClean="0"/>
              <a:t>Intellectual property.</a:t>
            </a:r>
          </a:p>
          <a:p>
            <a:pPr lvl="1" eaLnBrk="1" hangingPunct="1">
              <a:defRPr/>
            </a:pPr>
            <a:r>
              <a:rPr lang="en-US" dirty="0" smtClean="0"/>
              <a:t>Gambling</a:t>
            </a:r>
          </a:p>
          <a:p>
            <a:pPr lvl="1" eaLnBrk="1" hangingPunct="1">
              <a:defRPr/>
            </a:pPr>
            <a:r>
              <a:rPr lang="en-US" dirty="0" smtClean="0"/>
              <a:t>Libel.</a:t>
            </a:r>
          </a:p>
          <a:p>
            <a:pPr lvl="1" eaLnBrk="1" hangingPunct="1">
              <a:defRPr/>
            </a:pPr>
            <a:r>
              <a:rPr lang="en-US" dirty="0" smtClean="0"/>
              <a:t>Privacy</a:t>
            </a:r>
          </a:p>
          <a:p>
            <a:pPr lvl="1" eaLnBrk="1" hangingPunct="1">
              <a:defRPr/>
            </a:pPr>
            <a:r>
              <a:rPr lang="en-US" dirty="0" smtClean="0"/>
              <a:t>Spam. </a:t>
            </a:r>
          </a:p>
          <a:p>
            <a:pPr eaLnBrk="1" hangingPunct="1">
              <a:defRPr/>
            </a:pPr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Responsibility to Prevent Access.</a:t>
            </a:r>
            <a:endParaRPr lang="en-US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686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2378" y="1738541"/>
            <a:ext cx="10515600" cy="43513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International agreements.</a:t>
            </a:r>
          </a:p>
          <a:p>
            <a:pPr lvl="1" eaLnBrk="1" hangingPunct="1">
              <a:defRPr/>
            </a:pPr>
            <a:r>
              <a:rPr lang="en-US" dirty="0" smtClean="0"/>
              <a:t>Example: WTO.</a:t>
            </a:r>
          </a:p>
          <a:p>
            <a:pPr eaLnBrk="1" hangingPunct="1">
              <a:defRPr/>
            </a:pPr>
            <a:r>
              <a:rPr lang="en-US" dirty="0" smtClean="0"/>
              <a:t>An alternative principle.</a:t>
            </a:r>
          </a:p>
          <a:p>
            <a:pPr lvl="1" eaLnBrk="1" hangingPunct="1">
              <a:defRPr/>
            </a:pPr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Authority to Prevent Entry.</a:t>
            </a:r>
            <a:endParaRPr lang="en-US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2E87C5"/>
                </a:solidFill>
              </a:rPr>
              <a:t>Potential Solutions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1050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Complete the blank</a:t>
            </a:r>
            <a:r>
              <a:rPr lang="en-US" dirty="0" smtClean="0"/>
              <a:t> 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………………..</a:t>
            </a:r>
            <a:r>
              <a:rPr lang="en-US" dirty="0" smtClean="0"/>
              <a:t>using </a:t>
            </a:r>
            <a:r>
              <a:rPr lang="en-US" dirty="0"/>
              <a:t>advanced technologies </a:t>
            </a:r>
            <a:r>
              <a:rPr lang="en-US" dirty="0" smtClean="0"/>
              <a:t> such as scanner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800" dirty="0" smtClean="0"/>
              <a:t>2. ……………………. </a:t>
            </a: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are biological characteristics that are unique to an individual.</a:t>
            </a:r>
          </a:p>
          <a:p>
            <a:pPr marL="457200" lvl="1" indent="-457200">
              <a:spcBef>
                <a:spcPts val="1000"/>
              </a:spcBef>
            </a:pPr>
            <a:r>
              <a:rPr lang="en-US" sz="2700" u="sng" dirty="0" smtClean="0">
                <a:solidFill>
                  <a:srgbClr val="000000"/>
                </a:solidFill>
                <a:latin typeface="Arial" charset="0"/>
              </a:rPr>
              <a:t>Put true or false</a:t>
            </a: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 marL="514350" lvl="1" indent="-514350">
              <a:spcBef>
                <a:spcPts val="1000"/>
              </a:spcBef>
              <a:buFont typeface="+mj-lt"/>
              <a:buAutoNum type="arabicPeriod"/>
            </a:pP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Identity theft </a:t>
            </a:r>
            <a:r>
              <a:rPr lang="en-US" sz="2700" dirty="0">
                <a:solidFill>
                  <a:srgbClr val="000000"/>
                </a:solidFill>
                <a:latin typeface="Arial" charset="0"/>
              </a:rPr>
              <a:t>uses identity of unknowing innocent </a:t>
            </a: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person(             )</a:t>
            </a:r>
          </a:p>
          <a:p>
            <a:pPr marL="514350" lvl="1" indent="-514350">
              <a:spcBef>
                <a:spcPts val="1000"/>
              </a:spcBef>
              <a:buFont typeface="+mj-lt"/>
              <a:buAutoNum type="arabicPeriod"/>
            </a:pPr>
            <a:r>
              <a:rPr lang="en-US" sz="2700" dirty="0" err="1">
                <a:solidFill>
                  <a:srgbClr val="000000"/>
                </a:solidFill>
                <a:latin typeface="Arial" charset="0"/>
              </a:rPr>
              <a:t>vishing</a:t>
            </a:r>
            <a:r>
              <a:rPr lang="en-US" sz="2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700" dirty="0">
                <a:solidFill>
                  <a:srgbClr val="000000"/>
                </a:solidFill>
                <a:latin typeface="Arial" charset="0"/>
              </a:rPr>
              <a:t>is harder to implement than phishing and </a:t>
            </a:r>
            <a:r>
              <a:rPr lang="en-US" sz="2700" dirty="0">
                <a:solidFill>
                  <a:srgbClr val="000000"/>
                </a:solidFill>
                <a:latin typeface="Arial" charset="0"/>
              </a:rPr>
              <a:t>pharming</a:t>
            </a:r>
            <a:r>
              <a:rPr lang="en-US" sz="2700" dirty="0" smtClean="0">
                <a:solidFill>
                  <a:srgbClr val="000000"/>
                </a:solidFill>
              </a:rPr>
              <a:t>(              )</a:t>
            </a:r>
            <a:endParaRPr lang="en-US" sz="2700" dirty="0">
              <a:solidFill>
                <a:srgbClr val="000000"/>
              </a:solidFill>
              <a:latin typeface="Arial" charset="0"/>
            </a:endParaRPr>
          </a:p>
          <a:p>
            <a:pPr marL="0" lvl="1" indent="0">
              <a:spcBef>
                <a:spcPts val="1000"/>
              </a:spcBef>
              <a:buNone/>
            </a:pPr>
            <a:endParaRPr lang="en-US" sz="2700" dirty="0" smtClean="0">
              <a:solidFill>
                <a:srgbClr val="000000"/>
              </a:solidFill>
              <a:latin typeface="Arial" charset="0"/>
            </a:endParaRPr>
          </a:p>
          <a:p>
            <a:pPr marL="342900" lvl="1" indent="-342900">
              <a:spcBef>
                <a:spcPts val="1000"/>
              </a:spcBef>
            </a:pPr>
            <a:r>
              <a:rPr lang="en-US" sz="2800" u="sng" dirty="0"/>
              <a:t>Give me 2 example for </a:t>
            </a:r>
            <a:r>
              <a:rPr lang="en-US" sz="2800" u="sng" dirty="0"/>
              <a:t>Identity theft </a:t>
            </a:r>
            <a:r>
              <a:rPr lang="en-US" sz="2800" u="sng" dirty="0"/>
              <a:t>techniques ?</a:t>
            </a:r>
          </a:p>
          <a:p>
            <a:pPr marL="342900" lvl="1" indent="-342900">
              <a:spcBef>
                <a:spcPts val="1000"/>
              </a:spcBef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873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Introduction 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Changes </a:t>
            </a:r>
            <a:r>
              <a:rPr lang="en-US" sz="2700" dirty="0">
                <a:solidFill>
                  <a:srgbClr val="000000"/>
                </a:solidFill>
              </a:rPr>
              <a:t>in crimes themes from 19th, 20th to 21th centuries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Internet and Computer ease many activities in our life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Computer </a:t>
            </a:r>
            <a:r>
              <a:rPr lang="en-US" sz="2700" dirty="0">
                <a:solidFill>
                  <a:srgbClr val="000000"/>
                </a:solidFill>
              </a:rPr>
              <a:t>and Internet provide new environment for fraud, stock money, identity theft, forgery, industrial espionage .. etc.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The amount of loss compared to regular crime!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80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Hacking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r>
              <a:rPr lang="en-US" sz="2700" b="1" dirty="0">
                <a:solidFill>
                  <a:srgbClr val="2E87C5"/>
                </a:solidFill>
                <a:latin typeface="Arial" charset="0"/>
              </a:rPr>
              <a:t>"hacking", "hacker" what is it?</a:t>
            </a:r>
            <a:endParaRPr lang="en-US" b="1" dirty="0">
              <a:solidFill>
                <a:srgbClr val="2E87C5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r>
              <a:rPr lang="en-US" sz="2700" dirty="0">
                <a:solidFill>
                  <a:srgbClr val="000000"/>
                </a:solidFill>
                <a:latin typeface="Arial" charset="0"/>
              </a:rPr>
              <a:t> </a:t>
            </a:r>
            <a:endParaRPr lang="en-US" dirty="0"/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r>
              <a:rPr lang="en-US" sz="2700" dirty="0">
                <a:solidFill>
                  <a:srgbClr val="000000"/>
                </a:solidFill>
                <a:latin typeface="Arial" charset="0"/>
              </a:rPr>
              <a:t>Three phases of hacking: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charset="0"/>
              </a:rPr>
              <a:t>phase1 - the early years (1960 - 1970), hacking was a positive term.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charset="0"/>
              </a:rPr>
              <a:t>phase2 - from (1970s) to the mid- 1990s,when hacking took on its more negative meaning.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charset="0"/>
              </a:rPr>
              <a:t>phase 3 - beginning in the mid- </a:t>
            </a:r>
            <a:r>
              <a:rPr lang="en-US" sz="2700" dirty="0" smtClean="0">
                <a:solidFill>
                  <a:srgbClr val="000000"/>
                </a:solidFill>
                <a:latin typeface="Arial" charset="0"/>
              </a:rPr>
              <a:t>1990s with </a:t>
            </a:r>
            <a:r>
              <a:rPr lang="en-US" sz="2700" dirty="0">
                <a:solidFill>
                  <a:srgbClr val="000000"/>
                </a:solidFill>
                <a:latin typeface="Arial" charset="0"/>
              </a:rPr>
              <a:t>the growth of the web and e-commerce and the participation od a large portion of the public online.</a:t>
            </a:r>
            <a:endParaRPr lang="en-US" dirty="0"/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7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Phase 1: The Joy of Programming 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r>
              <a:rPr lang="en-US" sz="2700" b="1" dirty="0" smtClean="0">
                <a:solidFill>
                  <a:srgbClr val="000000"/>
                </a:solidFill>
              </a:rPr>
              <a:t>A hacker is:</a:t>
            </a:r>
          </a:p>
          <a:p>
            <a:pPr marL="514350" indent="-514350">
              <a:lnSpc>
                <a:spcPct val="95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sz="2700" dirty="0" smtClean="0">
                <a:solidFill>
                  <a:srgbClr val="000000"/>
                </a:solidFill>
              </a:rPr>
              <a:t>A </a:t>
            </a:r>
            <a:r>
              <a:rPr lang="en-US" sz="2700" dirty="0">
                <a:solidFill>
                  <a:srgbClr val="000000"/>
                </a:solidFill>
              </a:rPr>
              <a:t>creative programmer who wrote very elegant or clever programs.</a:t>
            </a:r>
            <a:endParaRPr lang="en-US" sz="2400" dirty="0"/>
          </a:p>
          <a:p>
            <a:pPr marL="514350" indent="-514350">
              <a:lnSpc>
                <a:spcPct val="95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sz="2700" dirty="0" smtClean="0">
                <a:solidFill>
                  <a:srgbClr val="000000"/>
                </a:solidFill>
              </a:rPr>
              <a:t>A person </a:t>
            </a:r>
            <a:r>
              <a:rPr lang="en-US" sz="2700" dirty="0">
                <a:solidFill>
                  <a:srgbClr val="000000"/>
                </a:solidFill>
              </a:rPr>
              <a:t>who enjoys exploring the </a:t>
            </a:r>
            <a:r>
              <a:rPr lang="en-US" sz="2700" dirty="0" smtClean="0">
                <a:solidFill>
                  <a:srgbClr val="000000"/>
                </a:solidFill>
              </a:rPr>
              <a:t>details of </a:t>
            </a:r>
            <a:r>
              <a:rPr lang="en-US" sz="2700" dirty="0">
                <a:solidFill>
                  <a:srgbClr val="000000"/>
                </a:solidFill>
              </a:rPr>
              <a:t>programmable systems and how to stretch their capabilities, </a:t>
            </a:r>
            <a:endParaRPr lang="en-US" sz="2400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39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Phase 2: A negative Meaning 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With more people are using internet.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Taking on the new definition : breaking into computers on which hacker does not have authorized access.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1980s: spreading viruses </a:t>
            </a:r>
            <a:r>
              <a:rPr lang="en-US" sz="2700" dirty="0" smtClean="0">
                <a:solidFill>
                  <a:srgbClr val="000000"/>
                </a:solidFill>
              </a:rPr>
              <a:t>included </a:t>
            </a:r>
            <a:r>
              <a:rPr lang="en-US" sz="2700" i="1" dirty="0" smtClean="0">
                <a:solidFill>
                  <a:srgbClr val="000000"/>
                </a:solidFill>
              </a:rPr>
              <a:t>Phone </a:t>
            </a:r>
            <a:r>
              <a:rPr lang="en-US" sz="2700" i="1" dirty="0">
                <a:solidFill>
                  <a:srgbClr val="000000"/>
                </a:solidFill>
              </a:rPr>
              <a:t>phreaking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i="1" dirty="0" smtClean="0">
                <a:solidFill>
                  <a:srgbClr val="000000"/>
                </a:solidFill>
              </a:rPr>
              <a:t>passwords </a:t>
            </a:r>
            <a:r>
              <a:rPr lang="en-US" sz="2700" i="1" dirty="0">
                <a:solidFill>
                  <a:srgbClr val="000000"/>
                </a:solidFill>
              </a:rPr>
              <a:t>stealing using "social engineering"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i="1" dirty="0" err="1">
                <a:solidFill>
                  <a:srgbClr val="000000"/>
                </a:solidFill>
              </a:rPr>
              <a:t>T.Morris</a:t>
            </a:r>
            <a:r>
              <a:rPr lang="en-US" sz="2700" i="1" dirty="0">
                <a:solidFill>
                  <a:srgbClr val="000000"/>
                </a:solidFill>
              </a:rPr>
              <a:t> </a:t>
            </a:r>
            <a:r>
              <a:rPr lang="en-US" sz="2700" i="1" dirty="0" smtClean="0">
                <a:solidFill>
                  <a:srgbClr val="000000"/>
                </a:solidFill>
              </a:rPr>
              <a:t> worm </a:t>
            </a:r>
            <a:r>
              <a:rPr lang="en-US" sz="2700" i="1" dirty="0">
                <a:solidFill>
                  <a:srgbClr val="000000"/>
                </a:solidFill>
              </a:rPr>
              <a:t>1988.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4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Phase 3: the Growth of the Web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in this phase hacking includes all of the above and "more" threats.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sensitive information</a:t>
            </a:r>
            <a:endParaRPr lang="en-US" dirty="0"/>
          </a:p>
          <a:p>
            <a:pPr marL="857250" lvl="2" indent="-28575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>
                <a:solidFill>
                  <a:srgbClr val="000000"/>
                </a:solidFill>
              </a:rPr>
              <a:t>personal ,political and economical risks.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"script kiddies"</a:t>
            </a:r>
            <a:endParaRPr lang="en-US" dirty="0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new viruses and Zombie </a:t>
            </a:r>
            <a:r>
              <a:rPr lang="en-US" sz="2700" dirty="0" smtClean="0">
                <a:solidFill>
                  <a:srgbClr val="000000"/>
                </a:solidFill>
              </a:rPr>
              <a:t>computers</a:t>
            </a: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endParaRPr lang="en-US" sz="2700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" t="32341" r="14216" b="46627"/>
          <a:stretch/>
        </p:blipFill>
        <p:spPr bwMode="auto">
          <a:xfrm>
            <a:off x="1480458" y="4122057"/>
            <a:ext cx="8649661" cy="2234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35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idx="1"/>
          </p:nvPr>
        </p:nvSpPr>
        <p:spPr>
          <a:xfrm>
            <a:off x="986972" y="1904274"/>
            <a:ext cx="8571049" cy="4937760"/>
          </a:xfrm>
        </p:spPr>
        <p:txBody>
          <a:bodyPr lIns="0" tIns="0" rIns="0" bIns="0"/>
          <a:lstStyle/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Any computer user can break into every where.</a:t>
            </a:r>
            <a:endParaRPr lang="en-US" dirty="0" smtClean="0"/>
          </a:p>
          <a:p>
            <a:pPr marL="857250" lvl="2" indent="-28575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 smtClean="0">
                <a:solidFill>
                  <a:srgbClr val="000000"/>
                </a:solidFill>
              </a:rPr>
              <a:t>Home appliances.</a:t>
            </a:r>
            <a:endParaRPr lang="en-US" dirty="0" smtClean="0"/>
          </a:p>
          <a:p>
            <a:pPr marL="857250" lvl="2" indent="-28575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 smtClean="0">
                <a:solidFill>
                  <a:srgbClr val="000000"/>
                </a:solidFill>
              </a:rPr>
              <a:t>doctors can access devices and medical records.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Terrorist!</a:t>
            </a:r>
            <a:endParaRPr lang="en-US" dirty="0" smtClean="0"/>
          </a:p>
          <a:p>
            <a:pPr marL="857250" lvl="2" indent="-28575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 smtClean="0">
                <a:solidFill>
                  <a:srgbClr val="000000"/>
                </a:solidFill>
              </a:rPr>
              <a:t>Denial of services attack 2000  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Japan Defense Agency said it is developing computer viruses for military use.</a:t>
            </a:r>
            <a:endParaRPr lang="en-US" dirty="0" smtClean="0"/>
          </a:p>
          <a:p>
            <a:pPr marL="114300" lvl="1" indent="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sz="2700" dirty="0" smtClean="0">
                <a:solidFill>
                  <a:srgbClr val="000000"/>
                </a:solidFill>
              </a:rPr>
              <a:t> </a:t>
            </a:r>
            <a:endParaRPr lang="en-US" dirty="0" smtClean="0"/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en-US" sz="2700" dirty="0" smtClean="0">
              <a:solidFill>
                <a:srgbClr val="000000"/>
              </a:solidFill>
            </a:endParaRPr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986972" y="532674"/>
            <a:ext cx="8571049" cy="822960"/>
          </a:xfrm>
        </p:spPr>
        <p:txBody>
          <a:bodyPr lIns="0" tIns="0" rIns="0" bIns="0" anchor="t"/>
          <a:lstStyle/>
          <a:p>
            <a:pPr eaLnBrk="1" fontAlgn="auto" hangingPunct="1">
              <a:lnSpc>
                <a:spcPct val="95000"/>
              </a:lnSpc>
              <a:spcAft>
                <a:spcPts val="0"/>
              </a:spcAft>
              <a:defRPr/>
            </a:pPr>
            <a:r>
              <a:rPr lang="en-US" sz="4300" b="1" dirty="0">
                <a:solidFill>
                  <a:srgbClr val="2E87C5"/>
                </a:solidFill>
              </a:rPr>
              <a:t>The future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440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idx="1"/>
          </p:nvPr>
        </p:nvSpPr>
        <p:spPr>
          <a:xfrm>
            <a:off x="1022880" y="1689462"/>
            <a:ext cx="6989006" cy="4937760"/>
          </a:xfrm>
        </p:spPr>
        <p:txBody>
          <a:bodyPr lIns="0" tIns="0" rIns="0" bIns="0"/>
          <a:lstStyle/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The political hacking</a:t>
            </a:r>
            <a:endParaRPr lang="en-US" dirty="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err="1" smtClean="0">
                <a:solidFill>
                  <a:srgbClr val="000000"/>
                </a:solidFill>
              </a:rPr>
              <a:t>Hacktivism</a:t>
            </a:r>
            <a:r>
              <a:rPr lang="en-US" sz="2700" dirty="0" smtClean="0">
                <a:solidFill>
                  <a:srgbClr val="000000"/>
                </a:solidFill>
              </a:rPr>
              <a:t> is the use of hacking to promote a political cause.</a:t>
            </a:r>
            <a:endParaRPr lang="en-US" dirty="0" smtClean="0"/>
          </a:p>
          <a:p>
            <a:pPr marL="857250" lvl="2" indent="-28575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 err="1" smtClean="0">
                <a:solidFill>
                  <a:srgbClr val="000000"/>
                </a:solidFill>
              </a:rPr>
              <a:t>Cyperterrerorism</a:t>
            </a:r>
            <a:r>
              <a:rPr lang="en-US" sz="2700" dirty="0" smtClean="0">
                <a:solidFill>
                  <a:srgbClr val="000000"/>
                </a:solidFill>
              </a:rPr>
              <a:t>. </a:t>
            </a:r>
            <a:endParaRPr lang="en-US" dirty="0" smtClean="0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1022880" y="680712"/>
            <a:ext cx="9803933" cy="822960"/>
          </a:xfrm>
        </p:spPr>
        <p:txBody>
          <a:bodyPr lIns="0" tIns="0" rIns="0" bIns="0" anchor="t"/>
          <a:lstStyle/>
          <a:p>
            <a:pPr eaLnBrk="1" fontAlgn="auto" hangingPunct="1">
              <a:lnSpc>
                <a:spcPct val="95000"/>
              </a:lnSpc>
              <a:spcAft>
                <a:spcPts val="0"/>
              </a:spcAft>
              <a:defRPr/>
            </a:pPr>
            <a:r>
              <a:rPr lang="en-US" sz="4300" b="1" dirty="0">
                <a:solidFill>
                  <a:srgbClr val="2E87C5"/>
                </a:solidFill>
              </a:rPr>
              <a:t>HACKTIVISM</a:t>
            </a:r>
          </a:p>
        </p:txBody>
      </p:sp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252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2015</TotalTime>
  <Words>845</Words>
  <Application>Microsoft Office PowerPoint</Application>
  <PresentationFormat>مخصص</PresentationFormat>
  <Paragraphs>198</Paragraphs>
  <Slides>26</Slides>
  <Notes>10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Office Theme</vt:lpstr>
      <vt:lpstr>Social, Legal, and Ethical Issues for Computing Technology</vt:lpstr>
      <vt:lpstr>Chapter Outline</vt:lpstr>
      <vt:lpstr>Introduction </vt:lpstr>
      <vt:lpstr>Hacking</vt:lpstr>
      <vt:lpstr>Phase 1: The Joy of Programming </vt:lpstr>
      <vt:lpstr>Phase 2: A negative Meaning </vt:lpstr>
      <vt:lpstr>Phase 3: the Growth of the Web</vt:lpstr>
      <vt:lpstr>The future</vt:lpstr>
      <vt:lpstr>HACKTIVISM</vt:lpstr>
      <vt:lpstr>Activity</vt:lpstr>
      <vt:lpstr>The Law</vt:lpstr>
      <vt:lpstr>The Law</vt:lpstr>
      <vt:lpstr>Identity Theft and Credit-Card Fraud</vt:lpstr>
      <vt:lpstr>Identity theft techniques:</vt:lpstr>
      <vt:lpstr>Responses to Identity Theft: Authenticating email and websites.</vt:lpstr>
      <vt:lpstr>Hacked and Stolen Business and Government Databases.</vt:lpstr>
      <vt:lpstr>Biometrics</vt:lpstr>
      <vt:lpstr>Scams and Forgery:</vt:lpstr>
      <vt:lpstr>Auctions</vt:lpstr>
      <vt:lpstr>Click Fraud.</vt:lpstr>
      <vt:lpstr>Stock Fraud</vt:lpstr>
      <vt:lpstr>Digital Forgery.</vt:lpstr>
      <vt:lpstr>Defenses Against Digital Forgery.</vt:lpstr>
      <vt:lpstr>Whose Laws Rule the Web? </vt:lpstr>
      <vt:lpstr>Potential Solutions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82</cp:revision>
  <cp:lastPrinted>2016-09-04T09:18:21Z</cp:lastPrinted>
  <dcterms:created xsi:type="dcterms:W3CDTF">2016-01-26T18:40:35Z</dcterms:created>
  <dcterms:modified xsi:type="dcterms:W3CDTF">2016-11-20T13:50:15Z</dcterms:modified>
</cp:coreProperties>
</file>